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1" r:id="rId3"/>
    <p:sldId id="342" r:id="rId4"/>
    <p:sldId id="340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8" r:id="rId53"/>
    <p:sldId id="309" r:id="rId54"/>
    <p:sldId id="307" r:id="rId55"/>
    <p:sldId id="310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21" r:id="rId64"/>
    <p:sldId id="322" r:id="rId65"/>
    <p:sldId id="323" r:id="rId66"/>
    <p:sldId id="319" r:id="rId67"/>
    <p:sldId id="324" r:id="rId68"/>
    <p:sldId id="325" r:id="rId69"/>
    <p:sldId id="328" r:id="rId70"/>
    <p:sldId id="329" r:id="rId71"/>
    <p:sldId id="330" r:id="rId72"/>
    <p:sldId id="326" r:id="rId73"/>
    <p:sldId id="331" r:id="rId74"/>
    <p:sldId id="332" r:id="rId75"/>
    <p:sldId id="335" r:id="rId76"/>
    <p:sldId id="338" r:id="rId77"/>
    <p:sldId id="320" r:id="rId78"/>
    <p:sldId id="339" r:id="rId79"/>
    <p:sldId id="343" r:id="rId80"/>
    <p:sldId id="344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>
        <p:scale>
          <a:sx n="80" d="100"/>
          <a:sy n="80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0167" y="2631129"/>
            <a:ext cx="8825658" cy="90577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ПРОГРАММЫ ERASMUS+: </a:t>
            </a: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КЛЮЧЕВЫЕ НАПРАВЛЕНИЯ И ВОЗМОЖНОСТИ УЧАСТИЯ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1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75" y="1673157"/>
            <a:ext cx="7432744" cy="4610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6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892" y="1714500"/>
            <a:ext cx="7590304" cy="4627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5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37" y="1714500"/>
            <a:ext cx="7832846" cy="4569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20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99" y="1681162"/>
            <a:ext cx="6867525" cy="4557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9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1652587"/>
            <a:ext cx="7015163" cy="4603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0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657349"/>
            <a:ext cx="7351138" cy="4676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69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619250"/>
            <a:ext cx="7483201" cy="4743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960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671637"/>
            <a:ext cx="7258378" cy="4691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005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619250"/>
            <a:ext cx="7219308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552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4" y="1609725"/>
            <a:ext cx="7139683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310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4942" y="468954"/>
            <a:ext cx="8825658" cy="90577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ПРОГРАММЫ ERASMUS+: 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КЛЮЧЕВЫЕ НАПРАВЛЕНИЯ И ВОЗМОЖНОСТИ УЧАСТИЯ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76299" y="1628450"/>
            <a:ext cx="106965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ERASMUS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 «Развитие потенциала университетов»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apacity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building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): типы проектов, как принять участие, состав консорциума, региональные приоритеты, требования к проектам, результаты конкурса 2019 года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ERASMUS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 «Международная краткосрочная мобильность»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International Credit Mobility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): типы мобильности, как принять участие, критерии оценки заявок,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грантовое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соглашение, результаты отбора проектов в 2015-2019 г.г.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1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595437"/>
            <a:ext cx="7755510" cy="4738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672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614487"/>
            <a:ext cx="7171798" cy="4776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379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99" y="1571625"/>
            <a:ext cx="7333501" cy="4781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59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55" y="1606652"/>
            <a:ext cx="7002295" cy="4689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93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18" y="1857907"/>
            <a:ext cx="6983222" cy="32772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45940" y="2203883"/>
            <a:ext cx="40077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</a:rPr>
              <a:t>Национальный офис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</a:rPr>
              <a:t>Erasmus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</a:rPr>
              <a:t>+ в России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</a:rPr>
              <a:t>Тел.: +7 495 972 35 90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</a:rPr>
              <a:t>+7 495 972 25 90</a:t>
            </a:r>
          </a:p>
          <a:p>
            <a:r>
              <a:rPr lang="de-DE" dirty="0" err="1">
                <a:solidFill>
                  <a:schemeClr val="bg1"/>
                </a:solidFill>
                <a:latin typeface="Verdana" panose="020B0604030504040204" pitchFamily="34" charset="0"/>
              </a:rPr>
              <a:t>E-mail</a:t>
            </a: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</a:rPr>
              <a:t>: info@erasmusplusinrussia.ru</a:t>
            </a:r>
          </a:p>
          <a:p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</a:rPr>
              <a:t>office@erasmusplusinrussia.ru</a:t>
            </a:r>
          </a:p>
          <a:p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</a:rPr>
              <a:t>Web: www.erasmusplusinrussia.ru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7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21" y="1162050"/>
            <a:ext cx="9427776" cy="4802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2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5"/>
            <a:ext cx="11050621" cy="712146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1" y="1271587"/>
            <a:ext cx="7059525" cy="5062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92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835971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1490662"/>
            <a:ext cx="6997793" cy="4414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51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702621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1295399"/>
            <a:ext cx="6664635" cy="4924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8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664521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4" y="1395412"/>
            <a:ext cx="6799359" cy="4729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4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4942" y="468954"/>
            <a:ext cx="8825658" cy="90577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ПРОГРАММЫ ERASMUS+: 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КЛЮЧЕВЫЕ НАПРАВЛЕНИЯ И ВОЗМОЖНОСТИ УЧАСТИЯ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76299" y="1628449"/>
            <a:ext cx="106965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ERASMUS MUNDUS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 «Совместные магистерские программы»: как принять участие, требования к участникам, правила финансирования и размер стипендий, статистика участия России в 2015-2019 г.г.</a:t>
            </a:r>
            <a:endParaRPr lang="en-US" sz="2800" dirty="0" smtClean="0">
              <a:solidFill>
                <a:schemeClr val="bg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Программа </a:t>
            </a:r>
            <a:r>
              <a:rPr lang="de-DE" sz="28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Jean Monnet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: задачи программы, как принять участие, тематика, направления и виды грантов (модули, кафедры, центры совершенства), особенности подготовки заявок, размеры грантов, результаты отбора проектов в 2019 г.</a:t>
            </a:r>
          </a:p>
        </p:txBody>
      </p:sp>
    </p:spTree>
    <p:extLst>
      <p:ext uri="{BB962C8B-B14F-4D97-AF65-F5344CB8AC3E}">
        <p14:creationId xmlns="" xmlns:p14="http://schemas.microsoft.com/office/powerpoint/2010/main" val="367118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5"/>
            <a:ext cx="11050621" cy="635946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4" y="1285874"/>
            <a:ext cx="6707349" cy="4905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39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702621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1314450"/>
            <a:ext cx="6698524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55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5"/>
            <a:ext cx="11050621" cy="654996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688" y="1406457"/>
            <a:ext cx="6723029" cy="4642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82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5"/>
            <a:ext cx="11050621" cy="635946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28724"/>
            <a:ext cx="6988016" cy="4867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2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674046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233487"/>
            <a:ext cx="7117764" cy="5081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27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5"/>
            <a:ext cx="11050621" cy="702620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1304925"/>
            <a:ext cx="7121224" cy="4914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16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702621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4" y="1290637"/>
            <a:ext cx="6893351" cy="5014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42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5"/>
            <a:ext cx="11050621" cy="616896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1214437"/>
            <a:ext cx="6967538" cy="51071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84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750246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49" y="1285875"/>
            <a:ext cx="6844771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24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664521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1309687"/>
            <a:ext cx="7455345" cy="4948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37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905772"/>
          </a:xfrm>
        </p:spPr>
        <p:txBody>
          <a:bodyPr/>
          <a:lstStyle/>
          <a:p>
            <a:r>
              <a:rPr lang="ru-RU" dirty="0" smtClean="0"/>
              <a:t>Про </a:t>
            </a:r>
            <a:r>
              <a:rPr lang="en-US" dirty="0" smtClean="0"/>
              <a:t>ERASMUS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17" y="1469975"/>
            <a:ext cx="9018097" cy="4775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118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5"/>
            <a:ext cx="11050621" cy="693096"/>
          </a:xfrm>
        </p:spPr>
        <p:txBody>
          <a:bodyPr/>
          <a:lstStyle/>
          <a:p>
            <a:r>
              <a:rPr lang="en-US" sz="2400" dirty="0" smtClean="0"/>
              <a:t>ERASMUS+</a:t>
            </a:r>
            <a:r>
              <a:rPr lang="ru-RU" sz="2400" dirty="0" smtClean="0"/>
              <a:t> «Международная краткосрочная мобильность» (</a:t>
            </a:r>
            <a:r>
              <a:rPr lang="en-US" sz="2400" dirty="0" smtClean="0"/>
              <a:t>International Credit Mobility)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247775"/>
            <a:ext cx="6551589" cy="5048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7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1108953"/>
          </a:xfrm>
        </p:spPr>
        <p:txBody>
          <a:bodyPr/>
          <a:lstStyle/>
          <a:p>
            <a:r>
              <a:rPr lang="en-US" sz="3200" dirty="0" smtClean="0"/>
              <a:t>ERASMUS+</a:t>
            </a:r>
            <a:r>
              <a:rPr lang="ru-RU" sz="3200" dirty="0" smtClean="0"/>
              <a:t> «Международная краткосрочная мобильность» (</a:t>
            </a:r>
            <a:r>
              <a:rPr lang="en-US" sz="3200" dirty="0" smtClean="0"/>
              <a:t>International Credit Mobility)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017" y="5219528"/>
            <a:ext cx="112257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300" dirty="0" smtClean="0">
                <a:solidFill>
                  <a:schemeClr val="bg1"/>
                </a:solidFill>
                <a:latin typeface="TrebuchetMS"/>
              </a:rPr>
              <a:t>https://ec.europa.eu/programmes/erasmusplus/resources/documents/applicants_en</a:t>
            </a:r>
          </a:p>
          <a:p>
            <a:r>
              <a:rPr lang="ru-RU" sz="2300" dirty="0" smtClean="0">
                <a:solidFill>
                  <a:schemeClr val="bg1"/>
                </a:solidFill>
                <a:latin typeface="Wingdings3"/>
              </a:rPr>
              <a:t> </a:t>
            </a:r>
            <a:r>
              <a:rPr lang="ru-RU" sz="2300" dirty="0" smtClean="0">
                <a:solidFill>
                  <a:schemeClr val="bg1"/>
                </a:solidFill>
                <a:latin typeface="TrebuchetMS"/>
              </a:rPr>
              <a:t>Портал с предложениями работодателей и поиск</a:t>
            </a:r>
            <a:r>
              <a:rPr lang="en-US" sz="2300" dirty="0" smtClean="0">
                <a:solidFill>
                  <a:schemeClr val="bg1"/>
                </a:solidFill>
                <a:latin typeface="TrebuchetMS"/>
              </a:rPr>
              <a:t> </a:t>
            </a:r>
            <a:r>
              <a:rPr lang="ru-RU" sz="2300" dirty="0" smtClean="0">
                <a:solidFill>
                  <a:schemeClr val="bg1"/>
                </a:solidFill>
                <a:latin typeface="TrebuchetMS"/>
              </a:rPr>
              <a:t>стажировок для студентов</a:t>
            </a:r>
          </a:p>
          <a:p>
            <a:r>
              <a:rPr lang="de-DE" sz="2300" dirty="0" smtClean="0">
                <a:solidFill>
                  <a:schemeClr val="bg1"/>
                </a:solidFill>
                <a:latin typeface="TrebuchetMS"/>
              </a:rPr>
              <a:t>https://erasmusintern.org/content/about</a:t>
            </a:r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01" y="1846836"/>
            <a:ext cx="7804486" cy="3199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86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99" y="441469"/>
            <a:ext cx="8197716" cy="5978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26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505839"/>
          </a:xfrm>
        </p:spPr>
        <p:txBody>
          <a:bodyPr/>
          <a:lstStyle/>
          <a:p>
            <a:r>
              <a:rPr lang="en-US" sz="2800" dirty="0" smtClean="0"/>
              <a:t>ERASMUS MUNDUS</a:t>
            </a:r>
            <a:r>
              <a:rPr lang="ru-RU" sz="2800" dirty="0" smtClean="0"/>
              <a:t> «Совместные магистерские программы»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066799"/>
            <a:ext cx="7380254" cy="5229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72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505839"/>
          </a:xfrm>
        </p:spPr>
        <p:txBody>
          <a:bodyPr/>
          <a:lstStyle/>
          <a:p>
            <a:r>
              <a:rPr lang="en-US" sz="2800" dirty="0" smtClean="0"/>
              <a:t>ERASMUS MUNDUS</a:t>
            </a:r>
            <a:r>
              <a:rPr lang="ru-RU" sz="2800" dirty="0" smtClean="0"/>
              <a:t> «Совместные магистерские программы»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076325"/>
            <a:ext cx="6761642" cy="523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3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505839"/>
          </a:xfrm>
        </p:spPr>
        <p:txBody>
          <a:bodyPr/>
          <a:lstStyle/>
          <a:p>
            <a:r>
              <a:rPr lang="en-US" sz="2800" dirty="0" smtClean="0"/>
              <a:t>ERASMUS MUNDUS</a:t>
            </a:r>
            <a:r>
              <a:rPr lang="ru-RU" sz="2800" dirty="0" smtClean="0"/>
              <a:t> «Совместные магистерские программы»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104899"/>
            <a:ext cx="7293863" cy="5248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29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505839"/>
          </a:xfrm>
        </p:spPr>
        <p:txBody>
          <a:bodyPr/>
          <a:lstStyle/>
          <a:p>
            <a:r>
              <a:rPr lang="en-US" sz="2800" dirty="0" smtClean="0"/>
              <a:t>ERASMUS MUNDUS</a:t>
            </a:r>
            <a:r>
              <a:rPr lang="ru-RU" sz="2800" dirty="0" smtClean="0"/>
              <a:t> «Совместные магистерские программы»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1095375"/>
            <a:ext cx="7336971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86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505839"/>
          </a:xfrm>
        </p:spPr>
        <p:txBody>
          <a:bodyPr/>
          <a:lstStyle/>
          <a:p>
            <a:r>
              <a:rPr lang="en-US" sz="2800" dirty="0" smtClean="0"/>
              <a:t>ERASMUS MUNDUS</a:t>
            </a:r>
            <a:r>
              <a:rPr lang="ru-RU" sz="2800" dirty="0" smtClean="0"/>
              <a:t> «Совместные магистерские программы»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4747" y="1070043"/>
            <a:ext cx="1105062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-BoldMT"/>
              </a:rPr>
              <a:t>РАЗМЕР СТИПЕНДИИ</a:t>
            </a:r>
          </a:p>
          <a:p>
            <a:endParaRPr lang="ru-RU" sz="3200" b="1" dirty="0">
              <a:solidFill>
                <a:schemeClr val="bg1"/>
              </a:solidFill>
              <a:latin typeface="Arial-BoldM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bg1"/>
                </a:solidFill>
                <a:latin typeface="Arial-BoldMT"/>
              </a:rPr>
              <a:t>Обучение: до € </a:t>
            </a:r>
            <a:r>
              <a:rPr lang="ru-RU" sz="3200" b="1" dirty="0">
                <a:solidFill>
                  <a:schemeClr val="bg1"/>
                </a:solidFill>
                <a:latin typeface="Arial-BoldMT"/>
              </a:rPr>
              <a:t>9 000 в год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bg1"/>
                </a:solidFill>
                <a:latin typeface="Arial-BoldMT"/>
              </a:rPr>
              <a:t>Транспортные расходы: € </a:t>
            </a:r>
            <a:r>
              <a:rPr lang="ru-RU" sz="3200" b="1" dirty="0">
                <a:solidFill>
                  <a:schemeClr val="bg1"/>
                </a:solidFill>
                <a:latin typeface="Arial-BoldMT"/>
              </a:rPr>
              <a:t>от 1000 до 3 </a:t>
            </a:r>
            <a:r>
              <a:rPr lang="ru-RU" sz="3200" b="1" dirty="0" smtClean="0">
                <a:solidFill>
                  <a:schemeClr val="bg1"/>
                </a:solidFill>
                <a:latin typeface="Arial-BoldMT"/>
              </a:rPr>
              <a:t>000 в </a:t>
            </a:r>
            <a:r>
              <a:rPr lang="ru-RU" sz="3200" b="1" dirty="0">
                <a:solidFill>
                  <a:schemeClr val="bg1"/>
                </a:solidFill>
                <a:latin typeface="Arial-BoldMT"/>
              </a:rPr>
              <a:t>год (</a:t>
            </a:r>
            <a:r>
              <a:rPr lang="ru-RU" sz="3200" b="1" dirty="0" smtClean="0">
                <a:solidFill>
                  <a:schemeClr val="bg1"/>
                </a:solidFill>
                <a:latin typeface="Arial-BoldMT"/>
              </a:rPr>
              <a:t>удаленность от </a:t>
            </a:r>
            <a:r>
              <a:rPr lang="ru-RU" sz="3200" b="1" dirty="0">
                <a:solidFill>
                  <a:schemeClr val="bg1"/>
                </a:solidFill>
                <a:latin typeface="Arial-BoldMT"/>
              </a:rPr>
              <a:t>основного </a:t>
            </a:r>
            <a:r>
              <a:rPr lang="ru-RU" sz="3200" b="1" dirty="0" smtClean="0">
                <a:solidFill>
                  <a:schemeClr val="bg1"/>
                </a:solidFill>
                <a:latin typeface="Arial-BoldMT"/>
              </a:rPr>
              <a:t>места проживания</a:t>
            </a:r>
            <a:r>
              <a:rPr lang="ru-RU" sz="3200" b="1" dirty="0">
                <a:solidFill>
                  <a:schemeClr val="bg1"/>
                </a:solidFill>
                <a:latin typeface="Arial-BoldMT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bg1"/>
                </a:solidFill>
                <a:latin typeface="Arial-BoldMT"/>
              </a:rPr>
              <a:t>Средства </a:t>
            </a:r>
            <a:r>
              <a:rPr lang="ru-RU" sz="3200" b="1" dirty="0" smtClean="0">
                <a:solidFill>
                  <a:schemeClr val="bg1"/>
                </a:solidFill>
                <a:latin typeface="Arial-BoldMT"/>
              </a:rPr>
              <a:t>на обустройство: € </a:t>
            </a:r>
            <a:r>
              <a:rPr lang="ru-RU" sz="3200" b="1" dirty="0">
                <a:solidFill>
                  <a:schemeClr val="bg1"/>
                </a:solidFill>
                <a:latin typeface="Arial-BoldMT"/>
              </a:rPr>
              <a:t>1 000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bg1"/>
                </a:solidFill>
                <a:latin typeface="Arial-BoldMT"/>
              </a:rPr>
              <a:t>Проживание </a:t>
            </a:r>
            <a:r>
              <a:rPr lang="de-DE" sz="3200" b="1" dirty="0" smtClean="0">
                <a:solidFill>
                  <a:schemeClr val="bg1"/>
                </a:solidFill>
                <a:latin typeface="Arial-BoldMT"/>
              </a:rPr>
              <a:t>(</a:t>
            </a:r>
            <a:r>
              <a:rPr lang="de-DE" sz="3200" b="1" dirty="0" err="1">
                <a:solidFill>
                  <a:schemeClr val="bg1"/>
                </a:solidFill>
                <a:latin typeface="Arial-BoldMT"/>
              </a:rPr>
              <a:t>max</a:t>
            </a:r>
            <a:r>
              <a:rPr lang="de-DE" sz="3200" b="1" dirty="0">
                <a:solidFill>
                  <a:schemeClr val="bg1"/>
                </a:solidFill>
                <a:latin typeface="Arial-BoldMT"/>
              </a:rPr>
              <a:t> 24 </a:t>
            </a:r>
            <a:r>
              <a:rPr lang="ru-RU" sz="3200" b="1" dirty="0">
                <a:solidFill>
                  <a:schemeClr val="bg1"/>
                </a:solidFill>
                <a:latin typeface="Arial-BoldMT"/>
              </a:rPr>
              <a:t>мес</a:t>
            </a:r>
            <a:r>
              <a:rPr lang="ru-RU" sz="3200" b="1" dirty="0" smtClean="0">
                <a:solidFill>
                  <a:schemeClr val="bg1"/>
                </a:solidFill>
                <a:latin typeface="Arial-BoldMT"/>
              </a:rPr>
              <a:t>.): € </a:t>
            </a:r>
            <a:r>
              <a:rPr lang="ru-RU" sz="3200" b="1" dirty="0">
                <a:solidFill>
                  <a:schemeClr val="bg1"/>
                </a:solidFill>
                <a:latin typeface="Arial-BoldMT"/>
              </a:rPr>
              <a:t>1 </a:t>
            </a:r>
            <a:r>
              <a:rPr lang="ru-RU" sz="3200" b="1" dirty="0" smtClean="0">
                <a:solidFill>
                  <a:schemeClr val="bg1"/>
                </a:solidFill>
                <a:latin typeface="Arial-BoldMT"/>
              </a:rPr>
              <a:t>000 в </a:t>
            </a:r>
            <a:r>
              <a:rPr lang="ru-RU" sz="3200" b="1" dirty="0">
                <a:solidFill>
                  <a:schemeClr val="bg1"/>
                </a:solidFill>
                <a:latin typeface="Arial-BoldMT"/>
              </a:rPr>
              <a:t>мес</a:t>
            </a:r>
            <a:r>
              <a:rPr lang="ru-RU" sz="3200" b="1" dirty="0" smtClean="0">
                <a:solidFill>
                  <a:schemeClr val="bg1"/>
                </a:solidFill>
                <a:latin typeface="Arial-BoldM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b="1" dirty="0">
              <a:solidFill>
                <a:schemeClr val="bg1"/>
              </a:solidFill>
              <a:latin typeface="Arial-BoldMT"/>
            </a:endParaRPr>
          </a:p>
          <a:p>
            <a:r>
              <a:rPr lang="ru-RU" sz="3200" b="1" dirty="0">
                <a:solidFill>
                  <a:srgbClr val="FFFF00"/>
                </a:solidFill>
              </a:rPr>
              <a:t>Каталог совместных </a:t>
            </a:r>
            <a:r>
              <a:rPr lang="ru-RU" sz="3200" b="1" dirty="0" smtClean="0">
                <a:solidFill>
                  <a:srgbClr val="FFFF00"/>
                </a:solidFill>
              </a:rPr>
              <a:t>магистерских программ</a:t>
            </a:r>
          </a:p>
          <a:p>
            <a:r>
              <a:rPr lang="de-DE" sz="2200" b="1" dirty="0">
                <a:solidFill>
                  <a:schemeClr val="bg1"/>
                </a:solidFill>
              </a:rPr>
              <a:t>https://</a:t>
            </a:r>
            <a:r>
              <a:rPr lang="de-DE" sz="2200" b="1" dirty="0" smtClean="0">
                <a:solidFill>
                  <a:schemeClr val="bg1"/>
                </a:solidFill>
              </a:rPr>
              <a:t>eacea.ec.europa.eu/erasmus-lus/library/scholarshipscatalogue</a:t>
            </a:r>
            <a:r>
              <a:rPr lang="ru-RU" sz="2200" b="1" dirty="0" smtClean="0">
                <a:solidFill>
                  <a:schemeClr val="bg1"/>
                </a:solidFill>
              </a:rPr>
              <a:t>_</a:t>
            </a:r>
            <a:r>
              <a:rPr lang="de-DE" sz="2200" b="1" dirty="0" smtClean="0">
                <a:solidFill>
                  <a:schemeClr val="bg1"/>
                </a:solidFill>
              </a:rPr>
              <a:t>en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9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505839"/>
          </a:xfrm>
        </p:spPr>
        <p:txBody>
          <a:bodyPr/>
          <a:lstStyle/>
          <a:p>
            <a:r>
              <a:rPr lang="en-US" sz="2800" dirty="0" smtClean="0"/>
              <a:t>ERASMUS MUNDUS</a:t>
            </a:r>
            <a:r>
              <a:rPr lang="ru-RU" sz="2800" dirty="0" smtClean="0"/>
              <a:t> «Совместные магистерские программы»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913" y="1221124"/>
            <a:ext cx="7118997" cy="5043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58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505839"/>
          </a:xfrm>
        </p:spPr>
        <p:txBody>
          <a:bodyPr/>
          <a:lstStyle/>
          <a:p>
            <a:r>
              <a:rPr lang="en-US" sz="2800" dirty="0" smtClean="0"/>
              <a:t>ERASMUS MUNDUS</a:t>
            </a:r>
            <a:r>
              <a:rPr lang="ru-RU" sz="2800" dirty="0" smtClean="0"/>
              <a:t> «Совместные магистерские программы»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07" y="1286583"/>
            <a:ext cx="7845559" cy="4978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85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905772"/>
          </a:xfrm>
        </p:spPr>
        <p:txBody>
          <a:bodyPr/>
          <a:lstStyle/>
          <a:p>
            <a:r>
              <a:rPr lang="ru-RU" dirty="0"/>
              <a:t>Ключевые направления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09" y="1469976"/>
            <a:ext cx="9157074" cy="4716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6899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505839"/>
          </a:xfrm>
        </p:spPr>
        <p:txBody>
          <a:bodyPr/>
          <a:lstStyle/>
          <a:p>
            <a:r>
              <a:rPr lang="en-US" sz="2800" dirty="0" smtClean="0"/>
              <a:t>ERASMUS MUNDUS</a:t>
            </a:r>
            <a:r>
              <a:rPr lang="ru-RU" sz="2800" dirty="0" smtClean="0"/>
              <a:t> «Совместные магистерские программы»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206" y="1247774"/>
            <a:ext cx="6740302" cy="5036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09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114" y="564204"/>
            <a:ext cx="11050621" cy="505839"/>
          </a:xfrm>
        </p:spPr>
        <p:txBody>
          <a:bodyPr/>
          <a:lstStyle/>
          <a:p>
            <a:r>
              <a:rPr lang="en-US" sz="2800" dirty="0" smtClean="0"/>
              <a:t>ERASMUS MUNDUS</a:t>
            </a:r>
            <a:r>
              <a:rPr lang="ru-RU" sz="2800" dirty="0" smtClean="0"/>
              <a:t> «Совместные магистерские программы»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47" y="1614588"/>
            <a:ext cx="8311354" cy="3813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05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+mj-lt"/>
              </a:rPr>
              <a:t>Программа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32" y="1405767"/>
            <a:ext cx="4630860" cy="4410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9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+mj-lt"/>
              </a:rPr>
              <a:t>Программа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61" y="1266509"/>
            <a:ext cx="6537494" cy="5041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53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+mj-lt"/>
              </a:rPr>
              <a:t>Программа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82" y="1266509"/>
            <a:ext cx="8932031" cy="5037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21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+mj-lt"/>
              </a:rPr>
              <a:t>Программа </a:t>
            </a:r>
            <a:r>
              <a:rPr lang="de-DE" sz="40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0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0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000" dirty="0" smtClean="0">
                <a:solidFill>
                  <a:srgbClr val="FFFF00"/>
                </a:solidFill>
                <a:latin typeface="+mj-lt"/>
              </a:rPr>
              <a:t>: тематика</a:t>
            </a:r>
            <a:endParaRPr lang="ru-RU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49" y="1051066"/>
            <a:ext cx="6931395" cy="5252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20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+mj-lt"/>
              </a:rPr>
              <a:t>Программа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040" y="1110867"/>
            <a:ext cx="6555212" cy="5095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37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36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36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3600" dirty="0" smtClean="0">
                <a:solidFill>
                  <a:srgbClr val="FFFF00"/>
                </a:solidFill>
                <a:latin typeface="+mj-lt"/>
              </a:rPr>
              <a:t>: направления и виды грантов</a:t>
            </a:r>
            <a:endParaRPr lang="ru-RU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70" y="989511"/>
            <a:ext cx="7863203" cy="5294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8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+mj-lt"/>
              </a:rPr>
              <a:t>Программа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060" y="1266510"/>
            <a:ext cx="6907413" cy="5095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75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+mj-lt"/>
              </a:rPr>
              <a:t>Программа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1266509"/>
            <a:ext cx="8225922" cy="5056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12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905772"/>
          </a:xfrm>
        </p:spPr>
        <p:txBody>
          <a:bodyPr/>
          <a:lstStyle/>
          <a:p>
            <a:r>
              <a:rPr lang="ru-RU" b="1" dirty="0"/>
              <a:t>Участие российских</a:t>
            </a:r>
            <a:br>
              <a:rPr lang="ru-RU" b="1" dirty="0"/>
            </a:br>
            <a:r>
              <a:rPr lang="ru-RU" dirty="0"/>
              <a:t>Участие вузов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69" y="1469976"/>
            <a:ext cx="9456754" cy="4736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7887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+mj-lt"/>
              </a:rPr>
              <a:t>Программа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51" y="1266510"/>
            <a:ext cx="8728018" cy="4861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95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8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800" dirty="0" smtClean="0">
                <a:solidFill>
                  <a:srgbClr val="FFFF00"/>
                </a:solidFill>
                <a:latin typeface="+mj-lt"/>
              </a:rPr>
              <a:t>: размеры грантов</a:t>
            </a:r>
            <a:endParaRPr lang="ru-RU" sz="4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80" y="1174177"/>
            <a:ext cx="8699700" cy="5148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1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: модули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29" y="1266510"/>
            <a:ext cx="8666066" cy="4998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05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: модули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142" y="1266510"/>
            <a:ext cx="7872058" cy="4900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9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: кафедра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171574"/>
            <a:ext cx="9732538" cy="4962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3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5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5400" dirty="0" smtClean="0">
                <a:solidFill>
                  <a:srgbClr val="FFFF00"/>
                </a:solidFill>
                <a:latin typeface="+mj-lt"/>
              </a:rPr>
              <a:t>: кафедра</a:t>
            </a:r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4" y="1152524"/>
            <a:ext cx="7496235" cy="5172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: центры совершенства</a:t>
            </a:r>
            <a:endParaRPr lang="ru-RU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" y="1366836"/>
            <a:ext cx="10569698" cy="3205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24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: центры совершенства</a:t>
            </a:r>
            <a:endParaRPr lang="ru-RU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3" y="1490365"/>
            <a:ext cx="8578867" cy="4824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273" y="1028700"/>
            <a:ext cx="366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Деятельность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9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: ассоциации</a:t>
            </a:r>
            <a:endParaRPr lang="ru-RU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152525"/>
            <a:ext cx="8843397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97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: ассоциации</a:t>
            </a:r>
            <a:endParaRPr lang="ru-RU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1228725"/>
            <a:ext cx="8086519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1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17" y="1673157"/>
            <a:ext cx="9194613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84907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: сети</a:t>
            </a:r>
            <a:endParaRPr lang="ru-RU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438274"/>
            <a:ext cx="9545603" cy="4010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04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: сети</a:t>
            </a:r>
            <a:endParaRPr lang="ru-RU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4" y="1157287"/>
            <a:ext cx="7597391" cy="5081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27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: проекты</a:t>
            </a:r>
            <a:endParaRPr lang="ru-RU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81087"/>
            <a:ext cx="8956676" cy="4767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2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4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400" dirty="0" smtClean="0">
                <a:solidFill>
                  <a:srgbClr val="FFFF00"/>
                </a:solidFill>
                <a:latin typeface="+mj-lt"/>
              </a:rPr>
              <a:t>: проекты</a:t>
            </a:r>
            <a:endParaRPr lang="ru-RU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85849"/>
            <a:ext cx="8678912" cy="5191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23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0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0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000" dirty="0" smtClean="0">
                <a:solidFill>
                  <a:srgbClr val="FFFF00"/>
                </a:solidFill>
                <a:latin typeface="+mj-lt"/>
              </a:rPr>
              <a:t>: формирование бюджета</a:t>
            </a:r>
            <a:endParaRPr lang="ru-RU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19174"/>
            <a:ext cx="8942376" cy="5191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38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+mj-lt"/>
              </a:rPr>
              <a:t>МОДУЛИ: формирование бюджета</a:t>
            </a:r>
            <a:endParaRPr lang="ru-RU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023937"/>
            <a:ext cx="8645296" cy="5214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61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0797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j-lt"/>
              </a:rPr>
              <a:t>Центры совершенства: формирование бюджета</a:t>
            </a:r>
            <a:endParaRPr lang="ru-RU" sz="3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49" y="923925"/>
            <a:ext cx="9127541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14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1128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8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800" dirty="0" smtClean="0">
                <a:solidFill>
                  <a:srgbClr val="FFFF00"/>
                </a:solidFill>
                <a:latin typeface="+mj-lt"/>
              </a:rPr>
              <a:t>: как принять участие</a:t>
            </a:r>
            <a:endParaRPr lang="ru-RU" sz="4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4" y="1076324"/>
            <a:ext cx="8538029" cy="5172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38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293" y="343180"/>
            <a:ext cx="11128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latin typeface="+mj-lt"/>
              </a:rPr>
              <a:t>Jean</a:t>
            </a:r>
            <a:r>
              <a:rPr lang="ru-RU" sz="4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4800" dirty="0" smtClean="0">
                <a:solidFill>
                  <a:srgbClr val="FFFF00"/>
                </a:solidFill>
                <a:latin typeface="+mj-lt"/>
              </a:rPr>
              <a:t>Monnet</a:t>
            </a:r>
            <a:r>
              <a:rPr lang="ru-RU" sz="4800" dirty="0" smtClean="0">
                <a:solidFill>
                  <a:srgbClr val="FFFF00"/>
                </a:solidFill>
                <a:latin typeface="+mj-lt"/>
              </a:rPr>
              <a:t>: как принять участие</a:t>
            </a:r>
            <a:endParaRPr lang="ru-RU" sz="4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41" y="1126552"/>
            <a:ext cx="9608645" cy="5051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35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950" y="508844"/>
            <a:ext cx="1080135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 smtClean="0">
                <a:solidFill>
                  <a:schemeClr val="bg1"/>
                </a:solidFill>
              </a:rPr>
              <a:t>ERASMUS+ Russia</a:t>
            </a:r>
            <a:endParaRPr lang="ru-RU" sz="2800" dirty="0" smtClean="0">
              <a:solidFill>
                <a:schemeClr val="bg1"/>
              </a:solidFill>
            </a:endParaRPr>
          </a:p>
          <a:p>
            <a:pPr fontAlgn="base"/>
            <a:endParaRPr lang="ru-RU" sz="1100" dirty="0" smtClean="0">
              <a:solidFill>
                <a:srgbClr val="FFFF00"/>
              </a:solidFill>
            </a:endParaRPr>
          </a:p>
          <a:p>
            <a:pPr fontAlgn="base"/>
            <a:r>
              <a:rPr lang="ru-RU" sz="2000" dirty="0" smtClean="0">
                <a:solidFill>
                  <a:srgbClr val="FFFF00"/>
                </a:solidFill>
              </a:rPr>
              <a:t>Мы рады сообщить вам об  открытии Нового Конкурса </a:t>
            </a:r>
            <a:r>
              <a:rPr lang="ru-RU" sz="2000" dirty="0" err="1" smtClean="0">
                <a:solidFill>
                  <a:srgbClr val="FFFF00"/>
                </a:solidFill>
              </a:rPr>
              <a:t>Эразмус+</a:t>
            </a:r>
            <a:r>
              <a:rPr lang="ru-RU" sz="2000" dirty="0" smtClean="0">
                <a:solidFill>
                  <a:srgbClr val="FFFF00"/>
                </a:solidFill>
              </a:rPr>
              <a:t> 2019 г!</a:t>
            </a:r>
          </a:p>
          <a:p>
            <a:pPr fontAlgn="base"/>
            <a:r>
              <a:rPr lang="ru-RU" sz="2000" b="1" dirty="0" smtClean="0">
                <a:solidFill>
                  <a:srgbClr val="FFFF00"/>
                </a:solidFill>
              </a:rPr>
              <a:t>Крайний срок подачи заявок: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Ключевое действие 1: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Международная Кредитная мобильность — </a:t>
            </a:r>
            <a:r>
              <a:rPr lang="ru-RU" sz="2000" b="1" i="1" dirty="0" smtClean="0">
                <a:solidFill>
                  <a:srgbClr val="FFFF00"/>
                </a:solidFill>
              </a:rPr>
              <a:t>5 Февраля 2019 г.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Совместные магистерские степени — </a:t>
            </a:r>
            <a:r>
              <a:rPr lang="ru-RU" sz="2000" b="1" i="1" dirty="0" smtClean="0">
                <a:solidFill>
                  <a:srgbClr val="FFFF00"/>
                </a:solidFill>
              </a:rPr>
              <a:t>14 февраля 2019 г.</a:t>
            </a:r>
            <a:endParaRPr lang="ru-RU" sz="2000" dirty="0" smtClean="0">
              <a:solidFill>
                <a:srgbClr val="FFFF00"/>
              </a:solidFill>
            </a:endParaRPr>
          </a:p>
          <a:p>
            <a:pPr fontAlgn="base"/>
            <a:r>
              <a:rPr lang="ru-RU" sz="2000" b="1" dirty="0" smtClean="0">
                <a:solidFill>
                  <a:srgbClr val="FFFF00"/>
                </a:solidFill>
              </a:rPr>
              <a:t>Ключевое действие 2: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Повышение потенциала в области Высшего Образования — </a:t>
            </a:r>
            <a:r>
              <a:rPr lang="ru-RU" sz="2000" b="1" i="1" dirty="0" smtClean="0">
                <a:solidFill>
                  <a:srgbClr val="FFFF00"/>
                </a:solidFill>
              </a:rPr>
              <a:t>7 февраля 2019 г.</a:t>
            </a:r>
            <a:endParaRPr lang="ru-RU" sz="2000" dirty="0" smtClean="0">
              <a:solidFill>
                <a:srgbClr val="FFFF00"/>
              </a:solidFill>
            </a:endParaRPr>
          </a:p>
          <a:p>
            <a:pPr fontAlgn="base"/>
            <a:r>
              <a:rPr lang="ru-RU" sz="2000" b="1" dirty="0" smtClean="0">
                <a:solidFill>
                  <a:srgbClr val="FFFF00"/>
                </a:solidFill>
              </a:rPr>
              <a:t>Специальные мероприятия: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Жан Моне: </a:t>
            </a:r>
            <a:r>
              <a:rPr lang="ru-RU" sz="2000" b="1" i="1" dirty="0" smtClean="0">
                <a:solidFill>
                  <a:srgbClr val="FFFF00"/>
                </a:solidFill>
              </a:rPr>
              <a:t>22 Февраля 2019 г.</a:t>
            </a:r>
            <a:endParaRPr lang="ru-RU" sz="2000" dirty="0" smtClean="0">
              <a:solidFill>
                <a:srgbClr val="FFFF00"/>
              </a:solidFill>
            </a:endParaRPr>
          </a:p>
          <a:p>
            <a:pPr fontAlgn="base"/>
            <a:r>
              <a:rPr lang="ru-RU" sz="2000" dirty="0" smtClean="0">
                <a:solidFill>
                  <a:srgbClr val="FFFF00"/>
                </a:solidFill>
              </a:rPr>
              <a:t>Отбор поданных заявок начнется в </a:t>
            </a:r>
            <a:r>
              <a:rPr lang="ru-RU" sz="2000" b="1" i="1" dirty="0" smtClean="0">
                <a:solidFill>
                  <a:srgbClr val="FFFF00"/>
                </a:solidFill>
              </a:rPr>
              <a:t>июне-июле 2019 г.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469964"/>
            <a:ext cx="11153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Programme</a:t>
            </a:r>
            <a:r>
              <a:rPr lang="en-US" b="1" dirty="0" smtClean="0">
                <a:solidFill>
                  <a:schemeClr val="bg1"/>
                </a:solidFill>
              </a:rPr>
              <a:t> guide: </a:t>
            </a:r>
            <a:r>
              <a:rPr lang="de-DE" b="1" dirty="0" smtClean="0">
                <a:solidFill>
                  <a:schemeClr val="bg1"/>
                </a:solidFill>
              </a:rPr>
              <a:t>https://ec.europa.eu/programmes/erasmus-plus/resources/programme-guide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Erasmus+ </a:t>
            </a:r>
            <a:r>
              <a:rPr lang="en-US" dirty="0" err="1" smtClean="0">
                <a:solidFill>
                  <a:schemeClr val="bg1"/>
                </a:solidFill>
              </a:rPr>
              <a:t>Programme</a:t>
            </a:r>
            <a:r>
              <a:rPr lang="en-US" dirty="0" smtClean="0">
                <a:solidFill>
                  <a:schemeClr val="bg1"/>
                </a:solidFill>
              </a:rPr>
              <a:t> Guide is essential to understanding Erasmus+. It provides participating </a:t>
            </a:r>
            <a:r>
              <a:rPr lang="en-US" dirty="0" err="1" smtClean="0">
                <a:solidFill>
                  <a:schemeClr val="bg1"/>
                </a:solidFill>
              </a:rPr>
              <a:t>organisations</a:t>
            </a:r>
            <a:r>
              <a:rPr lang="en-US" dirty="0" smtClean="0">
                <a:solidFill>
                  <a:schemeClr val="bg1"/>
                </a:solidFill>
              </a:rPr>
              <a:t> and individuals a comprehensive list of opportunities supported by the </a:t>
            </a:r>
            <a:r>
              <a:rPr lang="en-US" dirty="0" err="1" smtClean="0">
                <a:solidFill>
                  <a:schemeClr val="bg1"/>
                </a:solidFill>
              </a:rPr>
              <a:t>programme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2020 </a:t>
            </a:r>
            <a:r>
              <a:rPr lang="en-US" dirty="0" err="1" smtClean="0">
                <a:solidFill>
                  <a:schemeClr val="bg1"/>
                </a:solidFill>
              </a:rPr>
              <a:t>Programme</a:t>
            </a:r>
            <a:r>
              <a:rPr lang="en-US" dirty="0" smtClean="0">
                <a:solidFill>
                  <a:schemeClr val="bg1"/>
                </a:solidFill>
              </a:rPr>
              <a:t> Guide is available as an </a:t>
            </a:r>
            <a:r>
              <a:rPr lang="en-US" b="1" dirty="0" smtClean="0">
                <a:solidFill>
                  <a:schemeClr val="bg1"/>
                </a:solidFill>
              </a:rPr>
              <a:t>online version</a:t>
            </a:r>
            <a:r>
              <a:rPr lang="en-US" dirty="0" smtClean="0">
                <a:solidFill>
                  <a:schemeClr val="bg1"/>
                </a:solidFill>
              </a:rPr>
              <a:t>, with a more user-friendly, accessible format to make it easier to find information, as well as a </a:t>
            </a:r>
            <a:r>
              <a:rPr lang="en-US" b="1" dirty="0" smtClean="0">
                <a:solidFill>
                  <a:schemeClr val="bg1"/>
                </a:solidFill>
              </a:rPr>
              <a:t>PDF version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5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86" y="1673157"/>
            <a:ext cx="9367920" cy="4513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07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9217" y="554679"/>
            <a:ext cx="8825658" cy="90577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ПРОГРАММЫ ERASMUS+: 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КЛЮЧЕВЫЕ НАПРАВЛЕНИЯ И ВОЗМОЖНОСТИ УЧАСТИЯ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1611142" y="2659704"/>
            <a:ext cx="8825658" cy="905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1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517" y="564204"/>
            <a:ext cx="8825658" cy="1108953"/>
          </a:xfrm>
        </p:spPr>
        <p:txBody>
          <a:bodyPr/>
          <a:lstStyle/>
          <a:p>
            <a:r>
              <a:rPr lang="ru-RU" sz="3200" dirty="0" smtClean="0"/>
              <a:t>НАПРАВЛЕНИЕ «РАЗВИТИЕ </a:t>
            </a:r>
            <a:r>
              <a:rPr lang="ru-RU" sz="3200" dirty="0"/>
              <a:t>ПОТЕНЦИАЛА УНИВЕРСИТЕТОВ» (СAPACITY BUILDING)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36" y="1673157"/>
            <a:ext cx="7102306" cy="4618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84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309</TotalTime>
  <Words>853</Words>
  <Application>Microsoft Office PowerPoint</Application>
  <PresentationFormat>Произвольный</PresentationFormat>
  <Paragraphs>114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Ион (конференц-зал)</vt:lpstr>
      <vt:lpstr>ПРОГРАММЫ ERASMUS+:  КЛЮЧЕВЫЕ НАПРАВЛЕНИЯ И ВОЗМОЖНОСТИ УЧАСТИЯ</vt:lpstr>
      <vt:lpstr>ПРОГРАММЫ ERASMUS+:  КЛЮЧЕВЫЕ НАПРАВЛЕНИЯ И ВОЗМОЖНОСТИ УЧАСТИЯ</vt:lpstr>
      <vt:lpstr>ПРОГРАММЫ ERASMUS+:  КЛЮЧЕВЫЕ НАПРАВЛЕНИЯ И ВОЗМОЖНОСТИ УЧАСТИЯ</vt:lpstr>
      <vt:lpstr>Про ERASMUS</vt:lpstr>
      <vt:lpstr>Ключевые направления</vt:lpstr>
      <vt:lpstr>Участие российских Участие вузов РФ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НАПРАВЛЕНИЕ «РАЗВИТИЕ ПОТЕНЦИАЛА УНИВЕРСИТЕТОВ» (СAPACITY BUILDING)</vt:lpstr>
      <vt:lpstr>Слайд 25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ERASMUS+ «Международная краткосрочная мобильность» (International Credit Mobility)</vt:lpstr>
      <vt:lpstr>Слайд 42</vt:lpstr>
      <vt:lpstr>ERASMUS MUNDUS «Совместные магистерские программы»</vt:lpstr>
      <vt:lpstr>ERASMUS MUNDUS «Совместные магистерские программы»</vt:lpstr>
      <vt:lpstr>ERASMUS MUNDUS «Совместные магистерские программы»</vt:lpstr>
      <vt:lpstr>ERASMUS MUNDUS «Совместные магистерские программы»</vt:lpstr>
      <vt:lpstr>ERASMUS MUNDUS «Совместные магистерские программы»</vt:lpstr>
      <vt:lpstr>ERASMUS MUNDUS «Совместные магистерские программы»</vt:lpstr>
      <vt:lpstr>ERASMUS MUNDUS «Совместные магистерские программы»</vt:lpstr>
      <vt:lpstr>ERASMUS MUNDUS «Совместные магистерские программы»</vt:lpstr>
      <vt:lpstr>ERASMUS MUNDUS «Совместные магистерские программы»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ПРОГРАММЫ ERASMUS+:  КЛЮЧЕВЫЕ НАПРАВЛЕНИЯ И ВОЗМОЖНОСТИ УЧАСТИЯ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ERASMUS</dc:title>
  <dc:creator>lubimka-bimka-bimka</dc:creator>
  <cp:lastModifiedBy>pc</cp:lastModifiedBy>
  <cp:revision>19</cp:revision>
  <dcterms:created xsi:type="dcterms:W3CDTF">2019-11-03T07:14:56Z</dcterms:created>
  <dcterms:modified xsi:type="dcterms:W3CDTF">2019-11-23T06:20:10Z</dcterms:modified>
</cp:coreProperties>
</file>